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2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80" autoAdjust="0"/>
  </p:normalViewPr>
  <p:slideViewPr>
    <p:cSldViewPr showGuides="1">
      <p:cViewPr varScale="1">
        <p:scale>
          <a:sx n="101" d="100"/>
          <a:sy n="101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16D6B-9937-4526-8130-778F32682743}" type="datetimeFigureOut">
              <a:rPr lang="ru-RU" smtClean="0"/>
              <a:pPr/>
              <a:t>09.09.2018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4D46B-5C93-4592-ABB6-2947202EC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4D46B-5C93-4592-ABB6-2947202EC15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4D46B-5C93-4592-ABB6-2947202EC15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DBB1-03E8-465C-BB31-0627D565656E}" type="datetimeFigureOut">
              <a:rPr lang="ru-RU" smtClean="0"/>
              <a:pPr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F78C-A6FE-426C-8607-1901CE134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DBB1-03E8-465C-BB31-0627D565656E}" type="datetimeFigureOut">
              <a:rPr lang="ru-RU" smtClean="0"/>
              <a:pPr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F78C-A6FE-426C-8607-1901CE134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DBB1-03E8-465C-BB31-0627D565656E}" type="datetimeFigureOut">
              <a:rPr lang="ru-RU" smtClean="0"/>
              <a:pPr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F78C-A6FE-426C-8607-1901CE134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DBB1-03E8-465C-BB31-0627D565656E}" type="datetimeFigureOut">
              <a:rPr lang="ru-RU" smtClean="0"/>
              <a:pPr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F78C-A6FE-426C-8607-1901CE134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DBB1-03E8-465C-BB31-0627D565656E}" type="datetimeFigureOut">
              <a:rPr lang="ru-RU" smtClean="0"/>
              <a:pPr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F78C-A6FE-426C-8607-1901CE134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DBB1-03E8-465C-BB31-0627D565656E}" type="datetimeFigureOut">
              <a:rPr lang="ru-RU" smtClean="0"/>
              <a:pPr/>
              <a:t>09.09.2018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F78C-A6FE-426C-8607-1901CE134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DBB1-03E8-465C-BB31-0627D565656E}" type="datetimeFigureOut">
              <a:rPr lang="ru-RU" smtClean="0"/>
              <a:pPr/>
              <a:t>09.09.2018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F78C-A6FE-426C-8607-1901CE134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DBB1-03E8-465C-BB31-0627D565656E}" type="datetimeFigureOut">
              <a:rPr lang="ru-RU" smtClean="0"/>
              <a:pPr/>
              <a:t>09.09.2018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F78C-A6FE-426C-8607-1901CE134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DBB1-03E8-465C-BB31-0627D565656E}" type="datetimeFigureOut">
              <a:rPr lang="ru-RU" smtClean="0"/>
              <a:pPr/>
              <a:t>09.09.2018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F78C-A6FE-426C-8607-1901CE134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DBB1-03E8-465C-BB31-0627D565656E}" type="datetimeFigureOut">
              <a:rPr lang="ru-RU" smtClean="0"/>
              <a:pPr/>
              <a:t>09.09.2018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F78C-A6FE-426C-8607-1901CE134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DBB1-03E8-465C-BB31-0627D565656E}" type="datetimeFigureOut">
              <a:rPr lang="ru-RU" smtClean="0"/>
              <a:pPr/>
              <a:t>09.09.2018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F78C-A6FE-426C-8607-1901CE134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EDBB1-03E8-465C-BB31-0627D565656E}" type="datetimeFigureOut">
              <a:rPr lang="ru-RU" smtClean="0"/>
              <a:pPr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DF78C-A6FE-426C-8607-1901CE134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m.ee/et/tegevused/valishindamine/riigieksamid" TargetMode="External"/><Relationship Id="rId2" Type="http://schemas.openxmlformats.org/officeDocument/2006/relationships/hyperlink" Target="https://www.riigiteataja.ee/akt/114012011002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iigiteataja.ee/akt/113102011013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2.bp.blogspot.com/-6M8rXpQIoP0/TlFHy-uD-xI/AAAAAAAAAYY/VSexXdk4qNk/s1600/%25D1%2585%25D0%25B8%25D0%25BC%25D0%25B8%25D1%258F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71775" y="1268413"/>
            <a:ext cx="52562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bg1"/>
                </a:solidFill>
                <a:latin typeface="Georgia" pitchFamily="18" charset="0"/>
              </a:rPr>
              <a:t>Оценочный зачет </a:t>
            </a:r>
            <a:r>
              <a:rPr lang="ru-RU" sz="3600" b="1" i="1" dirty="0">
                <a:solidFill>
                  <a:schemeClr val="bg1"/>
                </a:solidFill>
                <a:latin typeface="Georgia" pitchFamily="18" charset="0"/>
              </a:rPr>
              <a:t>в гимназии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48038" y="6092825"/>
            <a:ext cx="28082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10.09.2018</a:t>
            </a:r>
            <a:endParaRPr lang="ru-RU" sz="2400" b="1" dirty="0">
              <a:solidFill>
                <a:srgbClr val="0070C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332656"/>
            <a:ext cx="892899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Georgia" pitchFamily="18" charset="0"/>
              </a:rPr>
              <a:t>Оценивание </a:t>
            </a:r>
          </a:p>
          <a:p>
            <a:endParaRPr lang="ru-RU" sz="2800" b="1" i="1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ru-RU" sz="2800" b="1" i="1" dirty="0" smtClean="0">
                <a:solidFill>
                  <a:srgbClr val="0070C0"/>
                </a:solidFill>
                <a:latin typeface="Georgia" pitchFamily="18" charset="0"/>
              </a:rPr>
              <a:t>Процесс работы</a:t>
            </a: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2800" b="1" i="1" dirty="0" smtClean="0">
                <a:solidFill>
                  <a:srgbClr val="0070C0"/>
                </a:solidFill>
                <a:latin typeface="Georgia" pitchFamily="18" charset="0"/>
              </a:rPr>
              <a:t>(руководитель)</a:t>
            </a:r>
            <a:endParaRPr lang="ru-RU" sz="2800" b="1" i="1" dirty="0" smtClean="0">
              <a:solidFill>
                <a:srgbClr val="C00000"/>
              </a:solidFill>
              <a:latin typeface="Georgia" pitchFamily="18" charset="0"/>
            </a:endParaRPr>
          </a:p>
          <a:p>
            <a:endParaRPr lang="ru-RU" b="1" i="1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50 баллов </a:t>
            </a:r>
            <a:r>
              <a:rPr lang="ru-RU" sz="2800" b="1" i="1" dirty="0" smtClean="0">
                <a:solidFill>
                  <a:srgbClr val="0070C0"/>
                </a:solidFill>
                <a:latin typeface="Georgia" pitchFamily="18" charset="0"/>
              </a:rPr>
              <a:t>( 30 + 20 – форматирование)</a:t>
            </a:r>
            <a:endParaRPr lang="ru-RU" sz="2800" b="1" i="1" dirty="0">
              <a:solidFill>
                <a:srgbClr val="0070C0"/>
              </a:solidFill>
              <a:latin typeface="Georgia" pitchFamily="18" charset="0"/>
            </a:endParaRPr>
          </a:p>
          <a:p>
            <a:endParaRPr lang="ru-RU" b="1" i="1" dirty="0" smtClean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ru-RU" sz="2800" b="1" i="1" dirty="0" smtClean="0">
                <a:solidFill>
                  <a:srgbClr val="0070C0"/>
                </a:solidFill>
                <a:latin typeface="Georgia" pitchFamily="18" charset="0"/>
              </a:rPr>
              <a:t>Содержание работы (рецензент)</a:t>
            </a:r>
          </a:p>
          <a:p>
            <a:endParaRPr lang="ru-RU" b="1" i="1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30 баллов</a:t>
            </a:r>
          </a:p>
          <a:p>
            <a:endParaRPr lang="ru-RU" b="1" i="1" dirty="0" smtClean="0">
              <a:solidFill>
                <a:srgbClr val="0070C0"/>
              </a:solidFill>
              <a:latin typeface="Georgia" pitchFamily="18" charset="0"/>
            </a:endParaRPr>
          </a:p>
          <a:p>
            <a:r>
              <a:rPr lang="ru-RU" sz="2800" b="1" i="1" dirty="0" smtClean="0">
                <a:solidFill>
                  <a:srgbClr val="0070C0"/>
                </a:solidFill>
                <a:latin typeface="Georgia" pitchFamily="18" charset="0"/>
              </a:rPr>
              <a:t>Защита (комиссия)</a:t>
            </a:r>
            <a:endParaRPr lang="ru-RU" sz="2800" b="1" i="1" dirty="0">
              <a:solidFill>
                <a:srgbClr val="0070C0"/>
              </a:solidFill>
              <a:latin typeface="Georgia" pitchFamily="18" charset="0"/>
            </a:endParaRPr>
          </a:p>
          <a:p>
            <a:endParaRPr lang="ru-RU" b="1" i="1" dirty="0" smtClean="0">
              <a:solidFill>
                <a:srgbClr val="0070C0"/>
              </a:solidFill>
              <a:latin typeface="Georgia" pitchFamily="18" charset="0"/>
            </a:endParaRPr>
          </a:p>
          <a:p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20 баллов</a:t>
            </a:r>
            <a:endParaRPr lang="ru-RU" sz="2800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51179"/>
            <a:ext cx="892899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Georgia" pitchFamily="18" charset="0"/>
              </a:rPr>
              <a:t>Сроки (мониторинг)</a:t>
            </a:r>
            <a:r>
              <a:rPr lang="ru-RU" sz="3200" dirty="0" smtClean="0">
                <a:latin typeface="Georgia" pitchFamily="18" charset="0"/>
              </a:rPr>
              <a:t> </a:t>
            </a:r>
          </a:p>
          <a:p>
            <a:endParaRPr lang="ru-RU" dirty="0">
              <a:latin typeface="Georgia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27.09</a:t>
            </a:r>
            <a:r>
              <a:rPr lang="ru-RU" sz="2000" b="1" dirty="0" smtClean="0">
                <a:latin typeface="Georgia" pitchFamily="18" charset="0"/>
              </a:rPr>
              <a:t> </a:t>
            </a:r>
            <a:r>
              <a:rPr lang="ru-RU" sz="2000" b="1" dirty="0" smtClean="0">
                <a:latin typeface="Georgia" pitchFamily="18" charset="0"/>
              </a:rPr>
              <a:t>– распределение по руководителям</a:t>
            </a:r>
          </a:p>
          <a:p>
            <a:endParaRPr lang="ru-RU" sz="1400" b="1" dirty="0">
              <a:latin typeface="Georgia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01.10</a:t>
            </a:r>
            <a:r>
              <a:rPr lang="ru-RU" sz="2000" b="1" dirty="0" smtClean="0">
                <a:latin typeface="Georgia" pitchFamily="18" charset="0"/>
              </a:rPr>
              <a:t> –сформулирована </a:t>
            </a:r>
            <a:r>
              <a:rPr lang="ru-RU" sz="2000" b="1" dirty="0" smtClean="0">
                <a:latin typeface="Georgia" pitchFamily="18" charset="0"/>
              </a:rPr>
              <a:t>рабочая тема</a:t>
            </a:r>
            <a:r>
              <a:rPr lang="ru-RU" sz="2000" b="1" dirty="0" smtClean="0">
                <a:latin typeface="Georgia" pitchFamily="18" charset="0"/>
              </a:rPr>
              <a:t>, </a:t>
            </a:r>
            <a:r>
              <a:rPr lang="ru-RU" sz="2000" b="1" dirty="0" smtClean="0">
                <a:latin typeface="Georgia" pitchFamily="18" charset="0"/>
              </a:rPr>
              <a:t>форма работы, определены </a:t>
            </a:r>
            <a:r>
              <a:rPr lang="ru-RU" sz="2000" b="1" dirty="0" smtClean="0">
                <a:latin typeface="Georgia" pitchFamily="18" charset="0"/>
              </a:rPr>
              <a:t>цель и задачи </a:t>
            </a:r>
            <a:r>
              <a:rPr lang="ru-RU" sz="2000" b="1" dirty="0" smtClean="0">
                <a:latin typeface="Georgia" pitchFamily="18" charset="0"/>
              </a:rPr>
              <a:t>(+ рабочая гипотеза  </a:t>
            </a:r>
            <a:r>
              <a:rPr lang="ru-RU" sz="2000" b="1" dirty="0" smtClean="0">
                <a:latin typeface="Georgia" pitchFamily="18" charset="0"/>
              </a:rPr>
              <a:t>в исследовании</a:t>
            </a:r>
            <a:r>
              <a:rPr lang="ru-RU" sz="2000" b="1" dirty="0" smtClean="0">
                <a:latin typeface="Georgia" pitchFamily="18" charset="0"/>
              </a:rPr>
              <a:t>) – </a:t>
            </a:r>
            <a:r>
              <a:rPr lang="ru-RU" sz="2000" b="1" i="1" dirty="0" smtClean="0">
                <a:solidFill>
                  <a:srgbClr val="C00000"/>
                </a:solidFill>
                <a:latin typeface="Georgia" pitchFamily="18" charset="0"/>
              </a:rPr>
              <a:t>план!</a:t>
            </a:r>
            <a:endParaRPr lang="ru-RU" sz="2000" b="1" i="1" dirty="0" smtClean="0">
              <a:solidFill>
                <a:srgbClr val="C00000"/>
              </a:solidFill>
              <a:latin typeface="Georgia" pitchFamily="18" charset="0"/>
            </a:endParaRPr>
          </a:p>
          <a:p>
            <a:endParaRPr lang="ru-RU" sz="1400" b="1" dirty="0">
              <a:latin typeface="Georgia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03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.12</a:t>
            </a:r>
            <a:r>
              <a:rPr lang="ru-RU" sz="2000" b="1" dirty="0" smtClean="0">
                <a:latin typeface="Georgia" pitchFamily="18" charset="0"/>
              </a:rPr>
              <a:t> </a:t>
            </a:r>
            <a:r>
              <a:rPr lang="ru-RU" sz="2000" b="1" dirty="0" smtClean="0">
                <a:latin typeface="Georgia" pitchFamily="18" charset="0"/>
              </a:rPr>
              <a:t>– </a:t>
            </a:r>
            <a:r>
              <a:rPr lang="ru-RU" sz="2000" b="1" dirty="0" smtClean="0">
                <a:latin typeface="Georgia" pitchFamily="18" charset="0"/>
              </a:rPr>
              <a:t>план, вводная </a:t>
            </a:r>
            <a:r>
              <a:rPr lang="ru-RU" sz="2000" b="1" dirty="0" smtClean="0">
                <a:latin typeface="Georgia" pitchFamily="18" charset="0"/>
              </a:rPr>
              <a:t>часть </a:t>
            </a:r>
            <a:r>
              <a:rPr lang="ru-RU" sz="2000" b="1" dirty="0" smtClean="0">
                <a:latin typeface="Georgia" pitchFamily="18" charset="0"/>
              </a:rPr>
              <a:t>работы</a:t>
            </a:r>
          </a:p>
          <a:p>
            <a:endParaRPr lang="ru-RU" sz="1400" b="1" dirty="0" smtClean="0">
              <a:latin typeface="Georgia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11.01</a:t>
            </a:r>
            <a:r>
              <a:rPr lang="ru-RU" sz="2000" b="1" dirty="0" smtClean="0">
                <a:latin typeface="Georgia" pitchFamily="18" charset="0"/>
              </a:rPr>
              <a:t> – </a:t>
            </a:r>
            <a:r>
              <a:rPr lang="ru-RU" sz="2000" b="1" dirty="0" smtClean="0">
                <a:solidFill>
                  <a:srgbClr val="0070C0"/>
                </a:solidFill>
                <a:latin typeface="Georgia" pitchFamily="18" charset="0"/>
              </a:rPr>
              <a:t>ЗАЩИТА ДОЛЖНИКОВ ПРОШЛОГО ГОДА</a:t>
            </a:r>
            <a:endParaRPr lang="ru-RU" sz="2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000" b="1" dirty="0">
              <a:latin typeface="Georgia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22.03</a:t>
            </a:r>
            <a:r>
              <a:rPr lang="ru-RU" sz="2000" b="1" dirty="0" smtClean="0">
                <a:latin typeface="Georgia" pitchFamily="18" charset="0"/>
              </a:rPr>
              <a:t> </a:t>
            </a:r>
            <a:r>
              <a:rPr lang="ru-RU" sz="2000" b="1" dirty="0" smtClean="0">
                <a:latin typeface="Georgia" pitchFamily="18" charset="0"/>
              </a:rPr>
              <a:t>– содержательная часть </a:t>
            </a:r>
            <a:r>
              <a:rPr lang="ru-RU" sz="2000" b="1" dirty="0" smtClean="0">
                <a:latin typeface="Georgia" pitchFamily="18" charset="0"/>
              </a:rPr>
              <a:t>работы</a:t>
            </a:r>
          </a:p>
          <a:p>
            <a:endParaRPr lang="ru-RU" sz="1400" b="1" dirty="0" smtClean="0">
              <a:latin typeface="Georgia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01.04</a:t>
            </a:r>
            <a:r>
              <a:rPr lang="ru-RU" sz="2000" b="1" dirty="0" smtClean="0">
                <a:latin typeface="Georgia" pitchFamily="18" charset="0"/>
              </a:rPr>
              <a:t> – допуск к защите ( педсовет)</a:t>
            </a:r>
          </a:p>
          <a:p>
            <a:endParaRPr lang="ru-RU" sz="2000" b="1" dirty="0" smtClean="0">
              <a:latin typeface="Georgia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30. 04? </a:t>
            </a:r>
            <a:r>
              <a:rPr lang="ru-RU" sz="2000" b="1" dirty="0" smtClean="0">
                <a:latin typeface="Georgia" pitchFamily="18" charset="0"/>
              </a:rPr>
              <a:t>- </a:t>
            </a:r>
            <a:r>
              <a:rPr lang="ru-RU" sz="2000" b="1" dirty="0" smtClean="0">
                <a:latin typeface="Georgia" pitchFamily="18" charset="0"/>
              </a:rPr>
              <a:t>досрочная защита </a:t>
            </a:r>
            <a:endParaRPr lang="ru-RU" sz="2000" b="1" dirty="0" smtClean="0">
              <a:latin typeface="Georgia" pitchFamily="18" charset="0"/>
            </a:endParaRPr>
          </a:p>
          <a:p>
            <a:endParaRPr lang="ru-RU" sz="1400" b="1" dirty="0">
              <a:latin typeface="Georgia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13-17.05</a:t>
            </a:r>
            <a:r>
              <a:rPr lang="ru-RU" sz="2000" b="1" dirty="0" smtClean="0">
                <a:latin typeface="Georgia" pitchFamily="18" charset="0"/>
              </a:rPr>
              <a:t> – рецензирование</a:t>
            </a:r>
          </a:p>
          <a:p>
            <a:endParaRPr lang="ru-RU" sz="2000" b="1" dirty="0">
              <a:latin typeface="Georgia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7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.06</a:t>
            </a:r>
            <a:r>
              <a:rPr lang="ru-RU" sz="2000" b="1" dirty="0" smtClean="0">
                <a:latin typeface="Georgia" pitchFamily="18" charset="0"/>
              </a:rPr>
              <a:t> </a:t>
            </a:r>
            <a:r>
              <a:rPr lang="ru-RU" sz="2000" b="1" dirty="0" smtClean="0">
                <a:latin typeface="Georgia" pitchFamily="18" charset="0"/>
              </a:rPr>
              <a:t>–защита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lossofsoul.narod.ru/2012/5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012" y="548680"/>
            <a:ext cx="8435975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6444" y="2564904"/>
            <a:ext cx="3891112" cy="345638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476250"/>
            <a:ext cx="9144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 dirty="0">
                <a:solidFill>
                  <a:srgbClr val="C00000"/>
                </a:solidFill>
                <a:latin typeface="Georgia" pitchFamily="18" charset="0"/>
              </a:rPr>
              <a:t>И хотя человечество в целом двигается вперед, молодому поколению всегда приходится начинать с начала</a:t>
            </a:r>
          </a:p>
          <a:p>
            <a:pPr algn="ctr"/>
            <a:r>
              <a:rPr lang="ru-RU" sz="2800" b="1" i="1" dirty="0">
                <a:solidFill>
                  <a:srgbClr val="C00000"/>
                </a:solidFill>
                <a:latin typeface="Georgia" pitchFamily="18" charset="0"/>
              </a:rPr>
              <a:t>                                                                        И. В. Гете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t-EE" b="1" dirty="0">
                <a:latin typeface="Georgia" pitchFamily="18" charset="0"/>
              </a:rPr>
              <a:t>Закон об основной школе и гимназии, </a:t>
            </a:r>
            <a:r>
              <a:rPr lang="en-US" b="1" u="sng" dirty="0">
                <a:latin typeface="Georgia" pitchFamily="18" charset="0"/>
                <a:hlinkClick r:id="rId2"/>
              </a:rPr>
              <a:t>RT I</a:t>
            </a:r>
            <a:r>
              <a:rPr lang="ru-RU" b="1" u="sng" dirty="0">
                <a:latin typeface="Georgia" pitchFamily="18" charset="0"/>
                <a:hlinkClick r:id="rId2"/>
              </a:rPr>
              <a:t>, 14.01.2011, </a:t>
            </a:r>
            <a:r>
              <a:rPr lang="ru-RU" b="1" u="sng" dirty="0" smtClean="0">
                <a:latin typeface="Georgia" pitchFamily="18" charset="0"/>
                <a:hlinkClick r:id="rId2"/>
              </a:rPr>
              <a:t>2</a:t>
            </a:r>
            <a:endParaRPr lang="ru-RU" b="1" u="sng" dirty="0">
              <a:latin typeface="Georgia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79512" y="1268760"/>
            <a:ext cx="8784976" cy="39087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Статья 18 (4)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«Гимназия выдает свидетельство об окончании учащемуся, который выполнил в период гимназического обучения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ученическую исследовательскую или практическую работу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»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573325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Georgia" pitchFamily="18" charset="0"/>
                <a:hlinkClick r:id="rId3"/>
              </a:rPr>
              <a:t>https://www.hm.ee/et/tegevused/valishindamine/riigieksamid</a:t>
            </a:r>
            <a:r>
              <a:rPr lang="ru-RU" b="1" dirty="0" smtClean="0">
                <a:latin typeface="Georgia" pitchFamily="18" charset="0"/>
              </a:rPr>
              <a:t> </a:t>
            </a:r>
            <a:endParaRPr lang="ru-RU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Исследовательская </a:t>
            </a:r>
            <a:r>
              <a:rPr lang="ru-RU" sz="2800" b="1" i="1" dirty="0">
                <a:solidFill>
                  <a:srgbClr val="C00000"/>
                </a:solidFill>
                <a:latin typeface="Georgia" pitchFamily="18" charset="0"/>
              </a:rPr>
              <a:t>работа</a:t>
            </a:r>
            <a:r>
              <a:rPr lang="ru-RU" sz="2800" b="1" dirty="0">
                <a:latin typeface="Georgia" pitchFamily="18" charset="0"/>
              </a:rPr>
              <a:t> - </a:t>
            </a:r>
            <a:endParaRPr lang="ru-RU" sz="2800" b="1" dirty="0" smtClean="0">
              <a:latin typeface="Georgia" pitchFamily="18" charset="0"/>
            </a:endParaRPr>
          </a:p>
          <a:p>
            <a:r>
              <a:rPr lang="ru-RU" sz="2800" b="1" dirty="0" smtClean="0">
                <a:latin typeface="Georgia" pitchFamily="18" charset="0"/>
              </a:rPr>
              <a:t>решение </a:t>
            </a:r>
            <a:r>
              <a:rPr lang="ru-RU" sz="2800" b="1" dirty="0">
                <a:latin typeface="Georgia" pitchFamily="18" charset="0"/>
              </a:rPr>
              <a:t>проблемы с заранее неизвестным </a:t>
            </a:r>
            <a:r>
              <a:rPr lang="ru-RU" sz="2800" b="1" dirty="0" smtClean="0">
                <a:latin typeface="Georgia" pitchFamily="18" charset="0"/>
              </a:rPr>
              <a:t>результатом (проверка гипотезы)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844824"/>
            <a:ext cx="4824536" cy="42473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b="1" dirty="0" err="1">
                <a:solidFill>
                  <a:srgbClr val="C00000"/>
                </a:solidFill>
                <a:latin typeface="Georgia" pitchFamily="18" charset="0"/>
              </a:rPr>
              <a:t>probleemivalikut</a:t>
            </a:r>
            <a:r>
              <a:rPr lang="en-US" b="1" dirty="0">
                <a:solidFill>
                  <a:srgbClr val="C00000"/>
                </a:solidFill>
                <a:latin typeface="Georgia" pitchFamily="18" charset="0"/>
              </a:rPr>
              <a:t>;</a:t>
            </a:r>
          </a:p>
          <a:p>
            <a:pPr fontAlgn="base">
              <a:lnSpc>
                <a:spcPct val="150000"/>
              </a:lnSpc>
            </a:pPr>
            <a:r>
              <a:rPr lang="en-US" b="1" dirty="0" err="1">
                <a:solidFill>
                  <a:srgbClr val="C00000"/>
                </a:solidFill>
                <a:latin typeface="Georgia" pitchFamily="18" charset="0"/>
              </a:rPr>
              <a:t>ülevaadet</a:t>
            </a:r>
            <a:r>
              <a:rPr lang="en-US" b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Georgia" pitchFamily="18" charset="0"/>
              </a:rPr>
              <a:t>uurimuse</a:t>
            </a:r>
            <a:r>
              <a:rPr lang="en-US" b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Georgia" pitchFamily="18" charset="0"/>
              </a:rPr>
              <a:t>taustast</a:t>
            </a:r>
            <a:r>
              <a:rPr lang="en-US" b="1" dirty="0">
                <a:solidFill>
                  <a:srgbClr val="C00000"/>
                </a:solidFill>
                <a:latin typeface="Georgia" pitchFamily="18" charset="0"/>
              </a:rPr>
              <a:t>;</a:t>
            </a:r>
          </a:p>
          <a:p>
            <a:pPr fontAlgn="base">
              <a:lnSpc>
                <a:spcPct val="150000"/>
              </a:lnSpc>
            </a:pPr>
            <a:r>
              <a:rPr lang="en-US" b="1" dirty="0" err="1">
                <a:solidFill>
                  <a:srgbClr val="C00000"/>
                </a:solidFill>
                <a:latin typeface="Georgia" pitchFamily="18" charset="0"/>
              </a:rPr>
              <a:t>uurimisküsimust</a:t>
            </a:r>
            <a:r>
              <a:rPr lang="en-US" b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Georgia" pitchFamily="18" charset="0"/>
              </a:rPr>
              <a:t>või</a:t>
            </a:r>
            <a:r>
              <a:rPr lang="en-US" b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Georgia" pitchFamily="18" charset="0"/>
              </a:rPr>
              <a:t>uurimisküsimusi</a:t>
            </a:r>
            <a:r>
              <a:rPr lang="en-US" b="1" dirty="0">
                <a:solidFill>
                  <a:srgbClr val="C00000"/>
                </a:solidFill>
                <a:latin typeface="Georgia" pitchFamily="18" charset="0"/>
              </a:rPr>
              <a:t>;</a:t>
            </a:r>
          </a:p>
          <a:p>
            <a:pPr fontAlgn="base">
              <a:lnSpc>
                <a:spcPct val="150000"/>
              </a:lnSpc>
            </a:pPr>
            <a:r>
              <a:rPr lang="en-US" b="1" dirty="0" err="1">
                <a:solidFill>
                  <a:srgbClr val="C00000"/>
                </a:solidFill>
                <a:latin typeface="Georgia" pitchFamily="18" charset="0"/>
              </a:rPr>
              <a:t>uurimismeetodit</a:t>
            </a:r>
            <a:r>
              <a:rPr lang="en-US" b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Georgia" pitchFamily="18" charset="0"/>
              </a:rPr>
              <a:t>kirjeldust</a:t>
            </a:r>
            <a:r>
              <a:rPr lang="en-US" b="1" dirty="0">
                <a:solidFill>
                  <a:srgbClr val="C00000"/>
                </a:solidFill>
                <a:latin typeface="Georgia" pitchFamily="18" charset="0"/>
              </a:rPr>
              <a:t>;</a:t>
            </a:r>
          </a:p>
          <a:p>
            <a:pPr fontAlgn="base">
              <a:lnSpc>
                <a:spcPct val="150000"/>
              </a:lnSpc>
            </a:pPr>
            <a:r>
              <a:rPr lang="en-US" b="1" dirty="0" err="1">
                <a:solidFill>
                  <a:srgbClr val="C00000"/>
                </a:solidFill>
                <a:latin typeface="Georgia" pitchFamily="18" charset="0"/>
              </a:rPr>
              <a:t>andmeid</a:t>
            </a:r>
            <a:r>
              <a:rPr lang="en-US" b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Georgia" pitchFamily="18" charset="0"/>
              </a:rPr>
              <a:t>ja</a:t>
            </a:r>
            <a:r>
              <a:rPr lang="en-US" b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Georgia" pitchFamily="18" charset="0"/>
              </a:rPr>
              <a:t>tõendusmaterjali</a:t>
            </a:r>
            <a:r>
              <a:rPr lang="en-US" b="1" dirty="0">
                <a:solidFill>
                  <a:srgbClr val="C00000"/>
                </a:solidFill>
                <a:latin typeface="Georgia" pitchFamily="18" charset="0"/>
              </a:rPr>
              <a:t>;</a:t>
            </a:r>
          </a:p>
          <a:p>
            <a:pPr fontAlgn="base">
              <a:lnSpc>
                <a:spcPct val="150000"/>
              </a:lnSpc>
            </a:pPr>
            <a:r>
              <a:rPr lang="en-US" b="1" dirty="0" err="1">
                <a:solidFill>
                  <a:srgbClr val="C00000"/>
                </a:solidFill>
                <a:latin typeface="Georgia" pitchFamily="18" charset="0"/>
              </a:rPr>
              <a:t>tulemusi</a:t>
            </a:r>
            <a:r>
              <a:rPr lang="en-US" b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Georgia" pitchFamily="18" charset="0"/>
              </a:rPr>
              <a:t>ja</a:t>
            </a:r>
            <a:r>
              <a:rPr lang="en-US" b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Georgia" pitchFamily="18" charset="0"/>
              </a:rPr>
              <a:t>tulemuste</a:t>
            </a:r>
            <a:r>
              <a:rPr lang="en-US" b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Georgia" pitchFamily="18" charset="0"/>
              </a:rPr>
              <a:t>analüüsi</a:t>
            </a:r>
            <a:r>
              <a:rPr lang="en-US" b="1" dirty="0">
                <a:solidFill>
                  <a:srgbClr val="C00000"/>
                </a:solidFill>
                <a:latin typeface="Georgia" pitchFamily="18" charset="0"/>
              </a:rPr>
              <a:t>;</a:t>
            </a:r>
          </a:p>
          <a:p>
            <a:pPr fontAlgn="base">
              <a:lnSpc>
                <a:spcPct val="150000"/>
              </a:lnSpc>
            </a:pPr>
            <a:r>
              <a:rPr lang="en-US" b="1" dirty="0" err="1">
                <a:solidFill>
                  <a:srgbClr val="C00000"/>
                </a:solidFill>
                <a:latin typeface="Georgia" pitchFamily="18" charset="0"/>
              </a:rPr>
              <a:t>järeldusi</a:t>
            </a:r>
            <a:r>
              <a:rPr lang="en-US" b="1" dirty="0">
                <a:solidFill>
                  <a:srgbClr val="C00000"/>
                </a:solidFill>
                <a:latin typeface="Georgia" pitchFamily="18" charset="0"/>
              </a:rPr>
              <a:t>;</a:t>
            </a:r>
          </a:p>
          <a:p>
            <a:pPr fontAlgn="base">
              <a:lnSpc>
                <a:spcPct val="150000"/>
              </a:lnSpc>
            </a:pPr>
            <a:r>
              <a:rPr lang="en-US" b="1" dirty="0" err="1">
                <a:solidFill>
                  <a:srgbClr val="C00000"/>
                </a:solidFill>
                <a:latin typeface="Georgia" pitchFamily="18" charset="0"/>
              </a:rPr>
              <a:t>kokkuvõtet</a:t>
            </a:r>
            <a:r>
              <a:rPr lang="en-US" b="1" dirty="0">
                <a:solidFill>
                  <a:srgbClr val="C00000"/>
                </a:solidFill>
                <a:latin typeface="Georgia" pitchFamily="18" charset="0"/>
              </a:rPr>
              <a:t>;</a:t>
            </a:r>
          </a:p>
          <a:p>
            <a:pPr fontAlgn="base">
              <a:lnSpc>
                <a:spcPct val="150000"/>
              </a:lnSpc>
            </a:pPr>
            <a:r>
              <a:rPr lang="en-US" b="1" dirty="0" err="1">
                <a:solidFill>
                  <a:srgbClr val="C00000"/>
                </a:solidFill>
                <a:latin typeface="Georgia" pitchFamily="18" charset="0"/>
              </a:rPr>
              <a:t>kasutatud</a:t>
            </a:r>
            <a:r>
              <a:rPr lang="en-US" b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Georgia" pitchFamily="18" charset="0"/>
              </a:rPr>
              <a:t>allikate</a:t>
            </a:r>
            <a:r>
              <a:rPr lang="en-US" b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Georgia" pitchFamily="18" charset="0"/>
              </a:rPr>
              <a:t>loetelu</a:t>
            </a:r>
            <a:r>
              <a:rPr lang="en-US" b="1" dirty="0">
                <a:solidFill>
                  <a:srgbClr val="C00000"/>
                </a:solidFill>
                <a:latin typeface="Georgia" pitchFamily="18" charset="0"/>
              </a:rPr>
              <a:t>;</a:t>
            </a:r>
          </a:p>
          <a:p>
            <a:pPr fontAlgn="base">
              <a:lnSpc>
                <a:spcPct val="150000"/>
              </a:lnSpc>
            </a:pPr>
            <a:r>
              <a:rPr lang="en-US" b="1" i="1" dirty="0" err="1">
                <a:solidFill>
                  <a:srgbClr val="0070C0"/>
                </a:solidFill>
                <a:latin typeface="Georgia" pitchFamily="18" charset="0"/>
              </a:rPr>
              <a:t>resümee</a:t>
            </a:r>
            <a:r>
              <a:rPr lang="en-US" b="1" i="1" dirty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Georgia" pitchFamily="18" charset="0"/>
              </a:rPr>
              <a:t>eesti</a:t>
            </a:r>
            <a:r>
              <a:rPr lang="en-US" b="1" i="1" dirty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Georgia" pitchFamily="18" charset="0"/>
              </a:rPr>
              <a:t>ja</a:t>
            </a:r>
            <a:r>
              <a:rPr lang="en-US" b="1" i="1" dirty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Georgia" pitchFamily="18" charset="0"/>
              </a:rPr>
              <a:t>võõrkeeles</a:t>
            </a:r>
            <a:r>
              <a:rPr lang="en-US" b="1" i="1" dirty="0">
                <a:solidFill>
                  <a:srgbClr val="0070C0"/>
                </a:solidFill>
                <a:latin typeface="Georgia" pitchFamily="18" charset="0"/>
              </a:rPr>
              <a:t>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 l="1473" t="6951" r="69057"/>
          <a:stretch>
            <a:fillRect/>
          </a:stretch>
        </p:blipFill>
        <p:spPr bwMode="auto">
          <a:xfrm>
            <a:off x="6876256" y="1412776"/>
            <a:ext cx="2016224" cy="53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220072" y="206084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Проблема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378904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Гипотеза и ее проверка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92080" y="57332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Выводы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5724128" y="2636912"/>
            <a:ext cx="432048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796136" y="4653136"/>
            <a:ext cx="432048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9289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C00000"/>
                </a:solidFill>
                <a:latin typeface="Georgia" pitchFamily="18" charset="0"/>
              </a:rPr>
              <a:t>П</a:t>
            </a: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рактическая работа</a:t>
            </a:r>
            <a:r>
              <a:rPr lang="ru-RU" sz="2800" b="1" dirty="0" smtClean="0">
                <a:latin typeface="Georgia" pitchFamily="18" charset="0"/>
              </a:rPr>
              <a:t> </a:t>
            </a:r>
            <a:r>
              <a:rPr lang="ru-RU" sz="2800" dirty="0" smtClean="0">
                <a:latin typeface="Georgia" pitchFamily="18" charset="0"/>
              </a:rPr>
              <a:t>- </a:t>
            </a:r>
          </a:p>
          <a:p>
            <a:r>
              <a:rPr lang="ru-RU" sz="2800" b="1" dirty="0" smtClean="0">
                <a:latin typeface="Georgia" pitchFamily="18" charset="0"/>
              </a:rPr>
              <a:t>решение проблемы с достижением заранее запланированного результата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59532" y="1754471"/>
            <a:ext cx="8424936" cy="3349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произведение (литературное, музыкальное, хореография, фильм, произведение искусства)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ученическая фирма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технологическое решение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учебный материал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проект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3789040"/>
            <a:ext cx="3672408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b="1" dirty="0" err="1">
                <a:solidFill>
                  <a:srgbClr val="C00000"/>
                </a:solidFill>
                <a:latin typeface="Georgia" pitchFamily="18" charset="0"/>
              </a:rPr>
              <a:t>teos</a:t>
            </a:r>
            <a:r>
              <a:rPr lang="en-US" b="1" dirty="0">
                <a:solidFill>
                  <a:srgbClr val="C00000"/>
                </a:solidFill>
                <a:latin typeface="Georgia" pitchFamily="18" charset="0"/>
              </a:rPr>
              <a:t>;</a:t>
            </a:r>
          </a:p>
          <a:p>
            <a:pPr fontAlgn="base">
              <a:lnSpc>
                <a:spcPct val="150000"/>
              </a:lnSpc>
            </a:pPr>
            <a:r>
              <a:rPr lang="en-US" b="1" dirty="0" err="1">
                <a:solidFill>
                  <a:srgbClr val="C00000"/>
                </a:solidFill>
                <a:latin typeface="Georgia" pitchFamily="18" charset="0"/>
              </a:rPr>
              <a:t>õpilasfirma</a:t>
            </a:r>
            <a:r>
              <a:rPr lang="en-US" b="1" dirty="0">
                <a:solidFill>
                  <a:srgbClr val="C00000"/>
                </a:solidFill>
                <a:latin typeface="Georgia" pitchFamily="18" charset="0"/>
              </a:rPr>
              <a:t>;</a:t>
            </a:r>
          </a:p>
          <a:p>
            <a:pPr fontAlgn="base">
              <a:lnSpc>
                <a:spcPct val="150000"/>
              </a:lnSpc>
            </a:pPr>
            <a:r>
              <a:rPr lang="en-US" b="1" dirty="0" err="1">
                <a:solidFill>
                  <a:srgbClr val="C00000"/>
                </a:solidFill>
                <a:latin typeface="Georgia" pitchFamily="18" charset="0"/>
              </a:rPr>
              <a:t>tehnoloogiline</a:t>
            </a:r>
            <a:r>
              <a:rPr lang="en-US" b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Georgia" pitchFamily="18" charset="0"/>
              </a:rPr>
              <a:t>lahendus</a:t>
            </a:r>
            <a:r>
              <a:rPr lang="en-US" b="1" dirty="0">
                <a:solidFill>
                  <a:srgbClr val="C00000"/>
                </a:solidFill>
                <a:latin typeface="Georgia" pitchFamily="18" charset="0"/>
              </a:rPr>
              <a:t>;</a:t>
            </a:r>
          </a:p>
          <a:p>
            <a:pPr fontAlgn="base">
              <a:lnSpc>
                <a:spcPct val="150000"/>
              </a:lnSpc>
            </a:pPr>
            <a:r>
              <a:rPr lang="en-US" b="1" dirty="0" err="1">
                <a:solidFill>
                  <a:srgbClr val="C00000"/>
                </a:solidFill>
                <a:latin typeface="Georgia" pitchFamily="18" charset="0"/>
              </a:rPr>
              <a:t>õppematerjal</a:t>
            </a:r>
            <a:r>
              <a:rPr lang="en-US" b="1" dirty="0">
                <a:solidFill>
                  <a:srgbClr val="C00000"/>
                </a:solidFill>
                <a:latin typeface="Georgia" pitchFamily="18" charset="0"/>
              </a:rPr>
              <a:t>;</a:t>
            </a:r>
          </a:p>
          <a:p>
            <a:pPr fontAlgn="base">
              <a:lnSpc>
                <a:spcPct val="150000"/>
              </a:lnSpc>
            </a:pPr>
            <a:r>
              <a:rPr lang="en-US" b="1" dirty="0" err="1">
                <a:solidFill>
                  <a:srgbClr val="C00000"/>
                </a:solidFill>
                <a:latin typeface="Georgia" pitchFamily="18" charset="0"/>
              </a:rPr>
              <a:t>projekt</a:t>
            </a:r>
            <a:r>
              <a:rPr lang="en-US" b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Georgia" pitchFamily="18" charset="0"/>
              </a:rPr>
              <a:t>ja</a:t>
            </a:r>
            <a:r>
              <a:rPr lang="en-US" b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Georgia" pitchFamily="18" charset="0"/>
              </a:rPr>
              <a:t>selle</a:t>
            </a:r>
            <a:r>
              <a:rPr lang="en-US" b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Georgia" pitchFamily="18" charset="0"/>
              </a:rPr>
              <a:t>kirjalik</a:t>
            </a:r>
            <a:r>
              <a:rPr lang="en-US" b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Georgia" pitchFamily="18" charset="0"/>
              </a:rPr>
              <a:t>kokkuvõte</a:t>
            </a:r>
            <a:endParaRPr lang="en-US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35283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b="1" dirty="0" smtClean="0">
                <a:latin typeface="Georgia" pitchFamily="18" charset="0"/>
              </a:rPr>
              <a:t>Титульный лист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b="1" dirty="0" smtClean="0">
                <a:latin typeface="Georgia" pitchFamily="18" charset="0"/>
              </a:rPr>
              <a:t>Содержание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b="1" dirty="0" smtClean="0">
                <a:latin typeface="Georgia" pitchFamily="18" charset="0"/>
              </a:rPr>
              <a:t>Введение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b="1" dirty="0" smtClean="0">
                <a:latin typeface="Georgia" pitchFamily="18" charset="0"/>
              </a:rPr>
              <a:t>Глава 1 </a:t>
            </a:r>
          </a:p>
          <a:p>
            <a:pPr marL="457200" indent="-457200">
              <a:lnSpc>
                <a:spcPct val="150000"/>
              </a:lnSpc>
            </a:pPr>
            <a:r>
              <a:rPr lang="ru-RU" sz="2000" b="1" dirty="0" smtClean="0">
                <a:latin typeface="Georgia" pitchFamily="18" charset="0"/>
              </a:rPr>
              <a:t>(теоретическая часть)</a:t>
            </a:r>
          </a:p>
          <a:p>
            <a:pPr marL="457200" indent="-457200">
              <a:lnSpc>
                <a:spcPct val="150000"/>
              </a:lnSpc>
            </a:pPr>
            <a:r>
              <a:rPr lang="ru-RU" sz="2000" b="1" dirty="0" smtClean="0">
                <a:latin typeface="Georgia" pitchFamily="18" charset="0"/>
              </a:rPr>
              <a:t>5. Глава 2 </a:t>
            </a:r>
            <a:endParaRPr lang="ru-RU" sz="2000" b="1" dirty="0">
              <a:latin typeface="Georgia" pitchFamily="18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ru-RU" sz="2000" b="1" dirty="0" smtClean="0">
                <a:latin typeface="Georgia" pitchFamily="18" charset="0"/>
              </a:rPr>
              <a:t>(практическая часть)</a:t>
            </a:r>
          </a:p>
          <a:p>
            <a:pPr marL="457200" indent="-457200">
              <a:lnSpc>
                <a:spcPct val="150000"/>
              </a:lnSpc>
            </a:pPr>
            <a:r>
              <a:rPr lang="ru-RU" sz="2000" b="1" dirty="0" smtClean="0">
                <a:latin typeface="Georgia" pitchFamily="18" charset="0"/>
              </a:rPr>
              <a:t>6. Заключение</a:t>
            </a:r>
          </a:p>
          <a:p>
            <a:pPr marL="457200" indent="-457200">
              <a:lnSpc>
                <a:spcPct val="150000"/>
              </a:lnSpc>
            </a:pPr>
            <a:r>
              <a:rPr lang="ru-RU" sz="2000" b="1" dirty="0" smtClean="0">
                <a:latin typeface="Georgia" pitchFamily="18" charset="0"/>
              </a:rPr>
              <a:t>7. Библиография</a:t>
            </a:r>
          </a:p>
          <a:p>
            <a:pPr marL="457200" indent="-457200">
              <a:lnSpc>
                <a:spcPct val="150000"/>
              </a:lnSpc>
            </a:pPr>
            <a:r>
              <a:rPr lang="ru-RU" sz="2000" b="1" dirty="0" smtClean="0">
                <a:latin typeface="Georgia" pitchFamily="18" charset="0"/>
              </a:rPr>
              <a:t>8. Приложения</a:t>
            </a:r>
            <a:endParaRPr lang="ru-RU" sz="2000" b="1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404664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Исследовательская работа</a:t>
            </a:r>
            <a:endParaRPr lang="ru-RU" sz="2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260648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Практическая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работа</a:t>
            </a:r>
            <a:endParaRPr lang="ru-RU" sz="2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788024" y="1196752"/>
            <a:ext cx="414096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b="1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итульный лист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b="1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главление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b="1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ведение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b="1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сновная часть (описание работы)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b="1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аключение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b="1" dirty="0" smtClean="0">
                <a:latin typeface="Georgia" pitchFamily="18" charset="0"/>
                <a:ea typeface="Times New Roman" pitchFamily="18" charset="0"/>
                <a:cs typeface="Arial" pitchFamily="34" charset="0"/>
              </a:rPr>
              <a:t>Библиография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(при необходимости)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b="1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риложения (при необходимости)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5877272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1-2 учащихся </a:t>
            </a:r>
            <a:endParaRPr lang="ru-RU" sz="2400" b="1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120" y="5877272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1 - …. учащихся </a:t>
            </a:r>
            <a:endParaRPr lang="ru-RU" sz="2400" b="1" dirty="0">
              <a:solidFill>
                <a:srgbClr val="0070C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008" y="5373216"/>
            <a:ext cx="89289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Georgia" pitchFamily="18" charset="0"/>
              </a:rPr>
              <a:t>Работы, выполненные в лицее </a:t>
            </a: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оформляются согласно требованиям лицея</a:t>
            </a:r>
            <a:endParaRPr lang="ru-RU" sz="28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260" y="188640"/>
            <a:ext cx="87494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Georgia" pitchFamily="18" charset="0"/>
              </a:rPr>
              <a:t>Ученические фирмы</a:t>
            </a:r>
          </a:p>
          <a:p>
            <a:r>
              <a:rPr lang="ru-RU" sz="2800" b="1" i="1" dirty="0" smtClean="0">
                <a:latin typeface="Georgia" pitchFamily="18" charset="0"/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оформляются согласно требованиям</a:t>
            </a:r>
            <a:r>
              <a:rPr lang="en-US" sz="2800" b="1" i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sz="2800" b="1" i="1" dirty="0">
                <a:solidFill>
                  <a:srgbClr val="C00000"/>
                </a:solidFill>
                <a:latin typeface="Georgia" pitchFamily="18" charset="0"/>
              </a:rPr>
              <a:t>Junior Achievement</a:t>
            </a: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endParaRPr lang="ru-RU" sz="28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260" y="1613118"/>
            <a:ext cx="87494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Georgia" pitchFamily="18" charset="0"/>
              </a:rPr>
              <a:t>Проекты, выполненные в других организациях </a:t>
            </a:r>
          </a:p>
          <a:p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оформляются согласно требованиям организации</a:t>
            </a:r>
            <a:endParaRPr lang="ru-RU" sz="28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5008" y="3645024"/>
            <a:ext cx="89289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Georgia" pitchFamily="18" charset="0"/>
              </a:rPr>
              <a:t>Работы, выполненные на конкурс</a:t>
            </a:r>
          </a:p>
          <a:p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оформляются согласно требованиям конкурса</a:t>
            </a:r>
            <a:endParaRPr lang="ru-RU" sz="28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516" y="188640"/>
            <a:ext cx="8712968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rgbClr val="C00000"/>
                </a:solidFill>
                <a:latin typeface="Georgia" pitchFamily="18" charset="0"/>
              </a:rPr>
              <a:t>Исследовательская/практическая работа подлежит обязательному рецензированию и </a:t>
            </a:r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защите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Georgia" pitchFamily="18" charset="0"/>
              </a:rPr>
              <a:t>(</a:t>
            </a:r>
            <a:r>
              <a:rPr lang="et-EE" b="1" dirty="0">
                <a:latin typeface="Georgia" pitchFamily="18" charset="0"/>
              </a:rPr>
              <a:t>Õpilasuurimuse ja praktilise töö ettevalmistamise ning hindamise tingimused ja kord,</a:t>
            </a:r>
            <a:r>
              <a:rPr lang="et-EE" b="1" i="1" dirty="0">
                <a:latin typeface="Georgia" pitchFamily="18" charset="0"/>
              </a:rPr>
              <a:t> </a:t>
            </a:r>
            <a:r>
              <a:rPr lang="en-US" b="1" dirty="0">
                <a:latin typeface="Georgia" pitchFamily="18" charset="0"/>
              </a:rPr>
              <a:t>§ 4 - </a:t>
            </a:r>
            <a:r>
              <a:rPr lang="et-EE" b="1" u="sng" dirty="0">
                <a:latin typeface="Georgia" pitchFamily="18" charset="0"/>
                <a:hlinkClick r:id="rId2"/>
              </a:rPr>
              <a:t>https://www.riigiteataja.ee/akt/113102011013</a:t>
            </a:r>
            <a:r>
              <a:rPr lang="en-US" b="1" dirty="0">
                <a:latin typeface="Georgia" pitchFamily="18" charset="0"/>
              </a:rPr>
              <a:t>)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49796" y="2370946"/>
            <a:ext cx="824440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Исследовательская работа/практическая работа нетворческого характера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(ученическая фирма, проект, технологическое решение и т.д.)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Время защиты: один автор – максимально 5 минут, два и более авторов – максимально 7 минут.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b="1" dirty="0"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Время защиты может быть продлено по предварительному ходатайству защищающихся.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43508" y="343689"/>
            <a:ext cx="885698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Практическая работа творческого характера 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(спектакль, музыкальное произведение, хореографическая постановка и т.д.)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Защитой данного вида работы является ее представление перед аудиторией и экзаменационной комиссией. До представления работа должна быть оформлена в печатном виде с отзывом руководителя и рецензией (рецензент оценивает письменную часть работы).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368</Words>
  <Application>Microsoft Office PowerPoint</Application>
  <PresentationFormat>Экран (4:3)</PresentationFormat>
  <Paragraphs>112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Irina</cp:lastModifiedBy>
  <cp:revision>20</cp:revision>
  <dcterms:created xsi:type="dcterms:W3CDTF">2018-09-09T15:27:14Z</dcterms:created>
  <dcterms:modified xsi:type="dcterms:W3CDTF">2018-09-09T20:48:49Z</dcterms:modified>
</cp:coreProperties>
</file>